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custom-properties+xml" PartName="/docProps/custom.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custom-properties" Target="docProps/custom.xml"/><Relationship Id="rId2" Type="http://schemas.openxmlformats.org/package/2006/relationships/metadata/core-properties" Target="docProps/core.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Lst>
  <p:notesMasterIdLst>
    <p:notesMasterId r:id="rId4"/>
  </p:notesMasterIdLst>
  <p:sldIdLst>
    <p:sldId id="256" r:id="rId5"/>
    <p:sldId id="257" r:id="rId6"/>
    <p:sldId id="258" r:id="rId7"/>
    <p:sldId id="259" r:id="rId8"/>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9" roundtripDataSignature="AMtx7mi1Bzk7rVVq9IywYFUbOhyfY0tcw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customschemas.google.com/relationships/presentationmetadata" Target="metadata"/><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p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US"/>
              <a:t>(Amanda)</a:t>
            </a:r>
            <a:endParaRPr/>
          </a:p>
        </p:txBody>
      </p:sp>
      <p:sp>
        <p:nvSpPr>
          <p:cNvPr id="86" name="Google Shape;86;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92" name="Google Shape;92;p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(Danielle)</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
        <p:nvSpPr>
          <p:cNvPr id="93" name="Google Shape;93;p2: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7" name="Shape 97"/>
        <p:cNvGrpSpPr/>
        <p:nvPr/>
      </p:nvGrpSpPr>
      <p:grpSpPr>
        <a:xfrm>
          <a:off x="0" y="0"/>
          <a:ext cx="0" cy="0"/>
          <a:chOff x="0" y="0"/>
          <a:chExt cx="0" cy="0"/>
        </a:xfrm>
      </p:grpSpPr>
      <p:sp>
        <p:nvSpPr>
          <p:cNvPr id="98" name="Google Shape;98;p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US"/>
              <a:t>(Kirsten)</a:t>
            </a:r>
            <a:endParaRPr/>
          </a:p>
          <a:p>
            <a:pPr indent="0" lvl="0" marL="0" rtl="0" algn="l">
              <a:spcBef>
                <a:spcPts val="0"/>
              </a:spcBef>
              <a:spcAft>
                <a:spcPts val="0"/>
              </a:spcAft>
              <a:buNone/>
            </a:pPr>
            <a:r>
              <a:rPr lang="en-US"/>
              <a:t>Through our discussions so far, we have had a lot of ideas - the ones that Dani just shared with you are the ones we chose to keep because they all serve the purpose of this work.  And there are a few different </a:t>
            </a:r>
            <a:r>
              <a:rPr lang="en-US"/>
              <a:t>levels</a:t>
            </a:r>
            <a:r>
              <a:rPr lang="en-US"/>
              <a:t> of purpose here; starting with the overarching purpose of creating a state-wide culture of assessment, right down to the purpose of the specific components of the Academy. </a:t>
            </a:r>
            <a:endParaRPr/>
          </a:p>
          <a:p>
            <a:pPr indent="0" lvl="0" marL="0" rtl="0" algn="l">
              <a:spcBef>
                <a:spcPts val="0"/>
              </a:spcBef>
              <a:spcAft>
                <a:spcPts val="0"/>
              </a:spcAft>
              <a:buNone/>
            </a:pPr>
            <a:r>
              <a:t/>
            </a:r>
            <a:endParaRPr/>
          </a:p>
          <a:p>
            <a:pPr indent="0" lvl="0" marL="0" rtl="0" algn="l">
              <a:spcBef>
                <a:spcPts val="0"/>
              </a:spcBef>
              <a:spcAft>
                <a:spcPts val="0"/>
              </a:spcAft>
              <a:buNone/>
            </a:pPr>
            <a:r>
              <a:rPr lang="en-US"/>
              <a:t>The BIG PICTURE Purpose of the Academy includes:</a:t>
            </a:r>
            <a:endParaRPr/>
          </a:p>
          <a:p>
            <a:pPr indent="-317500" lvl="0" marL="457200" rtl="0" algn="l">
              <a:spcBef>
                <a:spcPts val="0"/>
              </a:spcBef>
              <a:spcAft>
                <a:spcPts val="0"/>
              </a:spcAft>
              <a:buSzPts val="1400"/>
              <a:buChar char="●"/>
            </a:pPr>
            <a:r>
              <a:rPr lang="en-US"/>
              <a:t>Help the CC’s address recent </a:t>
            </a:r>
            <a:r>
              <a:rPr b="1" lang="en-US"/>
              <a:t>NECHE feedback </a:t>
            </a:r>
            <a:r>
              <a:rPr lang="en-US"/>
              <a:t>directly calling on us to develop stronger assessment practices / a more coherent culture of assessment </a:t>
            </a:r>
            <a:endParaRPr/>
          </a:p>
          <a:p>
            <a:pPr indent="-317500" lvl="0" marL="457200" rtl="0" algn="l">
              <a:spcBef>
                <a:spcPts val="0"/>
              </a:spcBef>
              <a:spcAft>
                <a:spcPts val="0"/>
              </a:spcAft>
              <a:buClr>
                <a:schemeClr val="dk1"/>
              </a:buClr>
              <a:buSzPts val="1400"/>
              <a:buChar char="●"/>
            </a:pPr>
            <a:r>
              <a:rPr lang="en-US"/>
              <a:t>DCE faculty (and even some FT folks who teach DCE)  often work at multiple institutions with varied approaches to assessment - this would help create a sense of continuity in practice across our institutions. </a:t>
            </a:r>
            <a:endParaRPr/>
          </a:p>
          <a:p>
            <a:pPr indent="-317500" lvl="0" marL="457200" rtl="0" algn="l">
              <a:spcBef>
                <a:spcPts val="0"/>
              </a:spcBef>
              <a:spcAft>
                <a:spcPts val="0"/>
              </a:spcAft>
              <a:buClr>
                <a:schemeClr val="dk1"/>
              </a:buClr>
              <a:buSzPts val="1400"/>
              <a:buChar char="●"/>
            </a:pPr>
            <a:r>
              <a:rPr lang="en-US"/>
              <a:t>Frameworks in current use come from a 4-year model which are not easily adapted to 2year - opportunity to create something that works best for us, and is designed by us.  </a:t>
            </a:r>
            <a:endParaRPr/>
          </a:p>
          <a:p>
            <a:pPr indent="0" lvl="0" marL="0" rtl="0" algn="l">
              <a:spcBef>
                <a:spcPts val="0"/>
              </a:spcBef>
              <a:spcAft>
                <a:spcPts val="0"/>
              </a:spcAft>
              <a:buNone/>
            </a:pPr>
            <a:r>
              <a:t/>
            </a:r>
            <a:endParaRPr/>
          </a:p>
          <a:p>
            <a:pPr indent="0" lvl="0" marL="0" rtl="0" algn="l">
              <a:spcBef>
                <a:spcPts val="0"/>
              </a:spcBef>
              <a:spcAft>
                <a:spcPts val="0"/>
              </a:spcAft>
              <a:buNone/>
            </a:pPr>
            <a:r>
              <a:rPr lang="en-US"/>
              <a:t>To meet those intentions, we developed the specific components mindfully: </a:t>
            </a:r>
            <a:endParaRPr/>
          </a:p>
          <a:p>
            <a:pPr indent="-317500" lvl="0" marL="457200" rtl="0" algn="l">
              <a:spcBef>
                <a:spcPts val="0"/>
              </a:spcBef>
              <a:spcAft>
                <a:spcPts val="0"/>
              </a:spcAft>
              <a:buSzPts val="1400"/>
              <a:buChar char="●"/>
            </a:pPr>
            <a:r>
              <a:rPr lang="en-US"/>
              <a:t>Inclusive </a:t>
            </a:r>
            <a:r>
              <a:rPr b="1" lang="en-US"/>
              <a:t>cohort model</a:t>
            </a:r>
            <a:r>
              <a:rPr lang="en-US"/>
              <a:t> means developing and sharing practices in real time, </a:t>
            </a:r>
            <a:r>
              <a:rPr lang="en-US"/>
              <a:t>working</a:t>
            </a:r>
            <a:r>
              <a:rPr lang="en-US"/>
              <a:t> collaboratively to leverage expertise that is current spread </a:t>
            </a:r>
            <a:r>
              <a:rPr lang="en-US"/>
              <a:t>around</a:t>
            </a:r>
            <a:r>
              <a:rPr lang="en-US"/>
              <a:t> the state</a:t>
            </a:r>
            <a:endParaRPr/>
          </a:p>
          <a:p>
            <a:pPr indent="-317500" lvl="0" marL="457200" rtl="0" algn="l">
              <a:spcBef>
                <a:spcPts val="0"/>
              </a:spcBef>
              <a:spcAft>
                <a:spcPts val="0"/>
              </a:spcAft>
              <a:buSzPts val="1400"/>
              <a:buChar char="●"/>
            </a:pPr>
            <a:r>
              <a:rPr lang="en-US"/>
              <a:t>The </a:t>
            </a:r>
            <a:r>
              <a:rPr b="1" lang="en-US"/>
              <a:t>academy model</a:t>
            </a:r>
            <a:r>
              <a:rPr lang="en-US"/>
              <a:t> can (will) include Academic and Student Affairs to help us all start to think about the learning - and assessment of learning - that happens across campus and throughout a student’s tenure at our institutions</a:t>
            </a:r>
            <a:endParaRPr/>
          </a:p>
          <a:p>
            <a:pPr indent="-317500" lvl="0" marL="457200" rtl="0" algn="l">
              <a:spcBef>
                <a:spcPts val="0"/>
              </a:spcBef>
              <a:spcAft>
                <a:spcPts val="0"/>
              </a:spcAft>
              <a:buSzPts val="1400"/>
              <a:buChar char="●"/>
            </a:pPr>
            <a:r>
              <a:rPr lang="en-US"/>
              <a:t>A </a:t>
            </a:r>
            <a:r>
              <a:rPr b="1" lang="en-US"/>
              <a:t>year-long model</a:t>
            </a:r>
            <a:r>
              <a:rPr lang="en-US"/>
              <a:t> means plenty of chances for iterative design; especially helpful for those of us who can take a lot in during a PD session but lose the thread once we are back in our day to day routine.</a:t>
            </a:r>
            <a:endParaRPr/>
          </a:p>
          <a:p>
            <a:pPr indent="-317500" lvl="1" marL="914400" rtl="0" algn="l">
              <a:lnSpc>
                <a:spcPct val="115000"/>
              </a:lnSpc>
              <a:spcBef>
                <a:spcPts val="0"/>
              </a:spcBef>
              <a:spcAft>
                <a:spcPts val="0"/>
              </a:spcAft>
              <a:buSzPts val="1400"/>
              <a:buChar char="○"/>
            </a:pPr>
            <a:r>
              <a:rPr lang="en-US">
                <a:solidFill>
                  <a:srgbClr val="FF0000"/>
                </a:solidFill>
                <a:latin typeface="Arial"/>
                <a:ea typeface="Arial"/>
                <a:cs typeface="Arial"/>
                <a:sym typeface="Arial"/>
              </a:rPr>
              <a:t>The initial team decided that a year long academy would add the needed breadth and depth given the complexities of Assessment practices. Not only would concepts be learned in terms of building assessment frameworks and methods but that the content would be relevant &amp; useful and result in application</a:t>
            </a:r>
            <a:endParaRPr/>
          </a:p>
          <a:p>
            <a:pPr indent="-317500" lvl="0" marL="457200" rtl="0" algn="l">
              <a:spcBef>
                <a:spcPts val="0"/>
              </a:spcBef>
              <a:spcAft>
                <a:spcPts val="0"/>
              </a:spcAft>
              <a:buSzPts val="1400"/>
              <a:buChar char="●"/>
            </a:pPr>
            <a:r>
              <a:rPr lang="en-US"/>
              <a:t>A </a:t>
            </a:r>
            <a:r>
              <a:rPr b="1" lang="en-US"/>
              <a:t>Project-Based Approach</a:t>
            </a:r>
            <a:r>
              <a:rPr lang="en-US"/>
              <a:t> means that people can immediately put theory into practice and develop tools / processes / etc. that meet the needs of their college campus, but with the collaborative support of the cohort</a:t>
            </a:r>
            <a:endParaRPr/>
          </a:p>
          <a:p>
            <a:pPr indent="-317500" lvl="1" marL="914400" rtl="0" algn="l">
              <a:spcBef>
                <a:spcPts val="0"/>
              </a:spcBef>
              <a:spcAft>
                <a:spcPts val="0"/>
              </a:spcAft>
              <a:buSzPts val="1400"/>
              <a:buChar char="○"/>
            </a:pPr>
            <a:r>
              <a:rPr lang="en-US">
                <a:solidFill>
                  <a:srgbClr val="FF0000"/>
                </a:solidFill>
                <a:latin typeface="Arial"/>
                <a:ea typeface="Arial"/>
                <a:cs typeface="Arial"/>
                <a:sym typeface="Arial"/>
              </a:rPr>
              <a:t>We are also interested in an academy that is grounded in a project-based curriculum Cohort model. One goal is to teach assessment methods that inform instructors and practitioners what students know or are able to do as a result of creating learning spaces. </a:t>
            </a:r>
            <a:endParaRPr/>
          </a:p>
        </p:txBody>
      </p:sp>
      <p:sp>
        <p:nvSpPr>
          <p:cNvPr id="99" name="Google Shape;99;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3" name="Shape 103"/>
        <p:cNvGrpSpPr/>
        <p:nvPr/>
      </p:nvGrpSpPr>
      <p:grpSpPr>
        <a:xfrm>
          <a:off x="0" y="0"/>
          <a:ext cx="0" cy="0"/>
          <a:chOff x="0" y="0"/>
          <a:chExt cx="0" cy="0"/>
        </a:xfrm>
      </p:grpSpPr>
      <p:sp>
        <p:nvSpPr>
          <p:cNvPr id="104" name="Google Shape;104;p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US"/>
              <a:t>*</a:t>
            </a:r>
            <a:r>
              <a:rPr lang="en-US" sz="1600"/>
              <a:t>*</a:t>
            </a:r>
            <a:r>
              <a:rPr lang="en-US" sz="1100"/>
              <a:t>Will Duffy</a:t>
            </a:r>
            <a:endParaRPr sz="1900"/>
          </a:p>
          <a:p>
            <a:pPr indent="-317500" lvl="0" marL="457200" rtl="0" algn="l">
              <a:spcBef>
                <a:spcPts val="0"/>
              </a:spcBef>
              <a:spcAft>
                <a:spcPts val="0"/>
              </a:spcAft>
              <a:buClr>
                <a:schemeClr val="dk1"/>
              </a:buClr>
              <a:buSzPts val="1400"/>
              <a:buChar char="●"/>
            </a:pPr>
            <a:r>
              <a:rPr lang="en-US" sz="1400"/>
              <a:t>Building A Culture of Evidence </a:t>
            </a:r>
            <a:endParaRPr sz="200"/>
          </a:p>
          <a:p>
            <a:pPr indent="-304800" lvl="0" marL="457200" rtl="0" algn="l">
              <a:spcBef>
                <a:spcPts val="0"/>
              </a:spcBef>
              <a:spcAft>
                <a:spcPts val="0"/>
              </a:spcAft>
              <a:buClr>
                <a:schemeClr val="dk1"/>
              </a:buClr>
              <a:buSzPts val="1200"/>
              <a:buFont typeface="Calibri"/>
              <a:buChar char="●"/>
            </a:pPr>
            <a:r>
              <a:rPr lang="en-US"/>
              <a:t>Sustainable &amp; Manageable Training</a:t>
            </a:r>
            <a:endParaRPr/>
          </a:p>
          <a:p>
            <a:pPr indent="-304800" lvl="0" marL="457200" rtl="0" algn="l">
              <a:spcBef>
                <a:spcPts val="0"/>
              </a:spcBef>
              <a:spcAft>
                <a:spcPts val="0"/>
              </a:spcAft>
              <a:buClr>
                <a:schemeClr val="dk1"/>
              </a:buClr>
              <a:buSzPts val="1200"/>
              <a:buFont typeface="Calibri"/>
              <a:buChar char="●"/>
            </a:pPr>
            <a:r>
              <a:rPr lang="en-US"/>
              <a:t>Inclusive Representation &amp; Increased engagement</a:t>
            </a:r>
            <a:endParaRPr/>
          </a:p>
          <a:p>
            <a:pPr indent="-304800" lvl="0" marL="457200" rtl="0" algn="l">
              <a:spcBef>
                <a:spcPts val="0"/>
              </a:spcBef>
              <a:spcAft>
                <a:spcPts val="0"/>
              </a:spcAft>
              <a:buClr>
                <a:schemeClr val="dk1"/>
              </a:buClr>
              <a:buSzPts val="1200"/>
              <a:buFont typeface="Calibri"/>
              <a:buChar char="●"/>
            </a:pPr>
            <a:r>
              <a:rPr lang="en-US"/>
              <a:t>More effective documentation of work</a:t>
            </a:r>
            <a:endParaRPr/>
          </a:p>
          <a:p>
            <a:pPr indent="0" lvl="0" marL="0" rtl="0" algn="l">
              <a:spcBef>
                <a:spcPts val="0"/>
              </a:spcBef>
              <a:spcAft>
                <a:spcPts val="0"/>
              </a:spcAft>
              <a:buNone/>
            </a:pPr>
            <a:r>
              <a:t/>
            </a:r>
            <a:endParaRPr/>
          </a:p>
          <a:p>
            <a:pPr indent="0" lvl="0" marL="0" rtl="0" algn="l">
              <a:spcBef>
                <a:spcPts val="0"/>
              </a:spcBef>
              <a:spcAft>
                <a:spcPts val="0"/>
              </a:spcAft>
              <a:buNone/>
            </a:pPr>
            <a:r>
              <a:rPr lang="en-US"/>
              <a:t>**Will Cribby</a:t>
            </a:r>
            <a:endParaRPr/>
          </a:p>
          <a:p>
            <a:pPr indent="-298450" lvl="0" marL="457200" rtl="0" algn="l">
              <a:spcBef>
                <a:spcPts val="0"/>
              </a:spcBef>
              <a:spcAft>
                <a:spcPts val="0"/>
              </a:spcAft>
              <a:buClr>
                <a:schemeClr val="dk1"/>
              </a:buClr>
              <a:buSzPts val="1100"/>
              <a:buFont typeface="Calibri"/>
              <a:buChar char="●"/>
            </a:pPr>
            <a:r>
              <a:rPr lang="en-US" sz="1100"/>
              <a:t>Shared Resources</a:t>
            </a:r>
            <a:endParaRPr sz="1100"/>
          </a:p>
          <a:p>
            <a:pPr indent="-298450" lvl="0" marL="457200" rtl="0" algn="l">
              <a:spcBef>
                <a:spcPts val="0"/>
              </a:spcBef>
              <a:spcAft>
                <a:spcPts val="0"/>
              </a:spcAft>
              <a:buClr>
                <a:schemeClr val="dk1"/>
              </a:buClr>
              <a:buSzPts val="1100"/>
              <a:buFont typeface="Calibri"/>
              <a:buChar char="●"/>
            </a:pPr>
            <a:r>
              <a:rPr lang="en-US" sz="1100"/>
              <a:t>Cross collaboration</a:t>
            </a:r>
            <a:endParaRPr sz="1100"/>
          </a:p>
          <a:p>
            <a:pPr indent="-298450" lvl="0" marL="457200" rtl="0" algn="l">
              <a:spcBef>
                <a:spcPts val="0"/>
              </a:spcBef>
              <a:spcAft>
                <a:spcPts val="0"/>
              </a:spcAft>
              <a:buClr>
                <a:schemeClr val="dk1"/>
              </a:buClr>
              <a:buSzPts val="1100"/>
              <a:buFont typeface="Calibri"/>
              <a:buChar char="●"/>
            </a:pPr>
            <a:r>
              <a:rPr lang="en-US" sz="1100"/>
              <a:t>Multiple collaboration that extends beyond one institution</a:t>
            </a:r>
            <a:endParaRPr sz="500"/>
          </a:p>
        </p:txBody>
      </p:sp>
      <p:sp>
        <p:nvSpPr>
          <p:cNvPr id="105" name="Google Shape;105;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5" name="Shape 15"/>
        <p:cNvGrpSpPr/>
        <p:nvPr/>
      </p:nvGrpSpPr>
      <p:grpSpPr>
        <a:xfrm>
          <a:off x="0" y="0"/>
          <a:ext cx="0" cy="0"/>
          <a:chOff x="0" y="0"/>
          <a:chExt cx="0" cy="0"/>
        </a:xfrm>
      </p:grpSpPr>
      <p:sp>
        <p:nvSpPr>
          <p:cNvPr id="16" name="Google Shape;16;p7"/>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7"/>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8" name="Google Shape;18;p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2" name="Shape 72"/>
        <p:cNvGrpSpPr/>
        <p:nvPr/>
      </p:nvGrpSpPr>
      <p:grpSpPr>
        <a:xfrm>
          <a:off x="0" y="0"/>
          <a:ext cx="0" cy="0"/>
          <a:chOff x="0" y="0"/>
          <a:chExt cx="0" cy="0"/>
        </a:xfrm>
      </p:grpSpPr>
      <p:sp>
        <p:nvSpPr>
          <p:cNvPr id="73" name="Google Shape;73;p1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4" name="Google Shape;74;p16"/>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5" name="Google Shape;75;p1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1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1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8" name="Shape 78"/>
        <p:cNvGrpSpPr/>
        <p:nvPr/>
      </p:nvGrpSpPr>
      <p:grpSpPr>
        <a:xfrm>
          <a:off x="0" y="0"/>
          <a:ext cx="0" cy="0"/>
          <a:chOff x="0" y="0"/>
          <a:chExt cx="0" cy="0"/>
        </a:xfrm>
      </p:grpSpPr>
      <p:sp>
        <p:nvSpPr>
          <p:cNvPr id="79" name="Google Shape;79;p17"/>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0" name="Google Shape;80;p17"/>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1" name="Google Shape;81;p1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1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3" name="Google Shape;83;p1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1" name="Shape 21"/>
        <p:cNvGrpSpPr/>
        <p:nvPr/>
      </p:nvGrpSpPr>
      <p:grpSpPr>
        <a:xfrm>
          <a:off x="0" y="0"/>
          <a:ext cx="0" cy="0"/>
          <a:chOff x="0" y="0"/>
          <a:chExt cx="0" cy="0"/>
        </a:xfrm>
      </p:grpSpPr>
      <p:sp>
        <p:nvSpPr>
          <p:cNvPr id="22" name="Google Shape;22;p8"/>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 name="Google Shape;23;p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4" name="Google Shape;24;p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6" name="Shape 26"/>
        <p:cNvGrpSpPr/>
        <p:nvPr/>
      </p:nvGrpSpPr>
      <p:grpSpPr>
        <a:xfrm>
          <a:off x="0" y="0"/>
          <a:ext cx="0" cy="0"/>
          <a:chOff x="0" y="0"/>
          <a:chExt cx="0" cy="0"/>
        </a:xfrm>
      </p:grpSpPr>
      <p:sp>
        <p:nvSpPr>
          <p:cNvPr id="27" name="Google Shape;27;p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8" name="Google Shape;28;p9"/>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9" name="Google Shape;29;p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0" name="Google Shape;30;p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32" name="Shape 32"/>
        <p:cNvGrpSpPr/>
        <p:nvPr/>
      </p:nvGrpSpPr>
      <p:grpSpPr>
        <a:xfrm>
          <a:off x="0" y="0"/>
          <a:ext cx="0" cy="0"/>
          <a:chOff x="0" y="0"/>
          <a:chExt cx="0" cy="0"/>
        </a:xfrm>
      </p:grpSpPr>
      <p:sp>
        <p:nvSpPr>
          <p:cNvPr id="33" name="Google Shape;33;p10"/>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4" name="Google Shape;34;p10"/>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35" name="Google Shape;35;p1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6" name="Google Shape;36;p1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7" name="Google Shape;37;p1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8" name="Shape 38"/>
        <p:cNvGrpSpPr/>
        <p:nvPr/>
      </p:nvGrpSpPr>
      <p:grpSpPr>
        <a:xfrm>
          <a:off x="0" y="0"/>
          <a:ext cx="0" cy="0"/>
          <a:chOff x="0" y="0"/>
          <a:chExt cx="0" cy="0"/>
        </a:xfrm>
      </p:grpSpPr>
      <p:sp>
        <p:nvSpPr>
          <p:cNvPr id="39" name="Google Shape;39;p1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0" name="Google Shape;40;p11"/>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1" name="Google Shape;41;p11"/>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2" name="Google Shape;42;p1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1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1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5" name="Shape 45"/>
        <p:cNvGrpSpPr/>
        <p:nvPr/>
      </p:nvGrpSpPr>
      <p:grpSpPr>
        <a:xfrm>
          <a:off x="0" y="0"/>
          <a:ext cx="0" cy="0"/>
          <a:chOff x="0" y="0"/>
          <a:chExt cx="0" cy="0"/>
        </a:xfrm>
      </p:grpSpPr>
      <p:sp>
        <p:nvSpPr>
          <p:cNvPr id="46" name="Google Shape;46;p12"/>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7" name="Google Shape;47;p12"/>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8" name="Google Shape;48;p12"/>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9" name="Google Shape;49;p12"/>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50" name="Google Shape;50;p12"/>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51" name="Google Shape;51;p1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1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1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4" name="Shape 54"/>
        <p:cNvGrpSpPr/>
        <p:nvPr/>
      </p:nvGrpSpPr>
      <p:grpSpPr>
        <a:xfrm>
          <a:off x="0" y="0"/>
          <a:ext cx="0" cy="0"/>
          <a:chOff x="0" y="0"/>
          <a:chExt cx="0" cy="0"/>
        </a:xfrm>
      </p:grpSpPr>
      <p:sp>
        <p:nvSpPr>
          <p:cNvPr id="55" name="Google Shape;55;p1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1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1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8" name="Shape 58"/>
        <p:cNvGrpSpPr/>
        <p:nvPr/>
      </p:nvGrpSpPr>
      <p:grpSpPr>
        <a:xfrm>
          <a:off x="0" y="0"/>
          <a:ext cx="0" cy="0"/>
          <a:chOff x="0" y="0"/>
          <a:chExt cx="0" cy="0"/>
        </a:xfrm>
      </p:grpSpPr>
      <p:sp>
        <p:nvSpPr>
          <p:cNvPr id="59" name="Google Shape;59;p14"/>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0" name="Google Shape;60;p14"/>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61" name="Google Shape;61;p14"/>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2" name="Google Shape;62;p1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1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1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5" name="Shape 65"/>
        <p:cNvGrpSpPr/>
        <p:nvPr/>
      </p:nvGrpSpPr>
      <p:grpSpPr>
        <a:xfrm>
          <a:off x="0" y="0"/>
          <a:ext cx="0" cy="0"/>
          <a:chOff x="0" y="0"/>
          <a:chExt cx="0" cy="0"/>
        </a:xfrm>
      </p:grpSpPr>
      <p:sp>
        <p:nvSpPr>
          <p:cNvPr id="66" name="Google Shape;66;p15"/>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7" name="Google Shape;67;p15"/>
          <p:cNvSpPr/>
          <p:nvPr>
            <p:ph idx="2" type="pic"/>
          </p:nvPr>
        </p:nvSpPr>
        <p:spPr>
          <a:xfrm>
            <a:off x="5183188" y="987425"/>
            <a:ext cx="6172200" cy="4873625"/>
          </a:xfrm>
          <a:prstGeom prst="rect">
            <a:avLst/>
          </a:prstGeom>
          <a:noFill/>
          <a:ln>
            <a:noFill/>
          </a:ln>
        </p:spPr>
      </p:sp>
      <p:sp>
        <p:nvSpPr>
          <p:cNvPr id="68" name="Google Shape;68;p15"/>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9" name="Google Shape;69;p1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1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1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6"/>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2" name="Google Shape;12;p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 name="Google Shape;13;p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 name="Google Shape;14;p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7" name="Shape 87"/>
        <p:cNvGrpSpPr/>
        <p:nvPr/>
      </p:nvGrpSpPr>
      <p:grpSpPr>
        <a:xfrm>
          <a:off x="0" y="0"/>
          <a:ext cx="0" cy="0"/>
          <a:chOff x="0" y="0"/>
          <a:chExt cx="0" cy="0"/>
        </a:xfrm>
      </p:grpSpPr>
      <p:sp>
        <p:nvSpPr>
          <p:cNvPr id="88" name="Google Shape;88;p1"/>
          <p:cNvSpPr txBox="1"/>
          <p:nvPr>
            <p:ph type="ctrTitle"/>
          </p:nvPr>
        </p:nvSpPr>
        <p:spPr>
          <a:xfrm>
            <a:off x="377952" y="265209"/>
            <a:ext cx="11618976" cy="1697703"/>
          </a:xfrm>
          <a:prstGeom prst="rect">
            <a:avLst/>
          </a:prstGeom>
          <a:noFill/>
          <a:ln>
            <a:noFill/>
          </a:ln>
        </p:spPr>
        <p:txBody>
          <a:bodyPr anchorCtr="0" anchor="b" bIns="45700" lIns="91425" spcFirstLastPara="1" rIns="91425" wrap="square" tIns="45700">
            <a:normAutofit/>
          </a:bodyPr>
          <a:lstStyle/>
          <a:p>
            <a:pPr indent="0" lvl="0" marL="0" rtl="0" algn="ctr">
              <a:lnSpc>
                <a:spcPct val="90000"/>
              </a:lnSpc>
              <a:spcBef>
                <a:spcPts val="0"/>
              </a:spcBef>
              <a:spcAft>
                <a:spcPts val="0"/>
              </a:spcAft>
              <a:buClr>
                <a:schemeClr val="dk1"/>
              </a:buClr>
              <a:buSzPts val="6000"/>
              <a:buFont typeface="Calibri"/>
              <a:buNone/>
            </a:pPr>
            <a:r>
              <a:rPr lang="en-US"/>
              <a:t>Building an Assessment Academy: </a:t>
            </a:r>
            <a:br>
              <a:rPr lang="en-US"/>
            </a:br>
            <a:r>
              <a:rPr lang="en-US" sz="2700"/>
              <a:t>A Community College Consortium Project</a:t>
            </a:r>
            <a:endParaRPr/>
          </a:p>
        </p:txBody>
      </p:sp>
      <p:sp>
        <p:nvSpPr>
          <p:cNvPr id="89" name="Google Shape;89;p1"/>
          <p:cNvSpPr txBox="1"/>
          <p:nvPr/>
        </p:nvSpPr>
        <p:spPr>
          <a:xfrm>
            <a:off x="731620" y="3028675"/>
            <a:ext cx="11265300" cy="31401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0" lang="en-US" sz="1800" u="none" cap="none" strike="noStrike">
                <a:solidFill>
                  <a:schemeClr val="dk1"/>
                </a:solidFill>
                <a:latin typeface="Calibri"/>
                <a:ea typeface="Calibri"/>
                <a:cs typeface="Calibri"/>
                <a:sym typeface="Calibri"/>
              </a:rPr>
              <a:t>Team Members:</a:t>
            </a:r>
            <a:endParaRPr/>
          </a:p>
          <a:p>
            <a:pPr indent="0" lvl="0" marL="0" marR="0" rtl="0" algn="l">
              <a:spcBef>
                <a:spcPts val="0"/>
              </a:spcBef>
              <a:spcAft>
                <a:spcPts val="0"/>
              </a:spcAft>
              <a:buNone/>
            </a:pPr>
            <a:r>
              <a:rPr lang="en-US" sz="1800">
                <a:solidFill>
                  <a:schemeClr val="dk1"/>
                </a:solidFill>
                <a:latin typeface="Calibri"/>
                <a:ea typeface="Calibri"/>
                <a:cs typeface="Calibri"/>
                <a:sym typeface="Calibri"/>
              </a:rPr>
              <a:t>Amanda Henrichs: Holyoke Community College		William Berry:  Cape Cod Community College</a:t>
            </a:r>
            <a:br>
              <a:rPr lang="en-US" sz="1800">
                <a:solidFill>
                  <a:schemeClr val="dk1"/>
                </a:solidFill>
                <a:latin typeface="Calibri"/>
                <a:ea typeface="Calibri"/>
                <a:cs typeface="Calibri"/>
                <a:sym typeface="Calibri"/>
              </a:rPr>
            </a:br>
            <a:endParaRPr sz="1800">
              <a:solidFill>
                <a:schemeClr val="dk1"/>
              </a:solidFill>
              <a:latin typeface="Calibri"/>
              <a:ea typeface="Calibri"/>
              <a:cs typeface="Calibri"/>
              <a:sym typeface="Calibri"/>
            </a:endParaRPr>
          </a:p>
          <a:p>
            <a:pPr indent="0" lvl="0" marL="0" marR="0" rtl="0" algn="l">
              <a:spcBef>
                <a:spcPts val="0"/>
              </a:spcBef>
              <a:spcAft>
                <a:spcPts val="0"/>
              </a:spcAft>
              <a:buNone/>
            </a:pPr>
            <a:r>
              <a:rPr lang="en-US" sz="1800">
                <a:solidFill>
                  <a:schemeClr val="dk1"/>
                </a:solidFill>
                <a:latin typeface="Calibri"/>
                <a:ea typeface="Calibri"/>
                <a:cs typeface="Calibri"/>
                <a:sym typeface="Calibri"/>
              </a:rPr>
              <a:t>Kirsten Kortz: Northern Essex Community College		Kris Choleva:  Holyoke Community College</a:t>
            </a:r>
            <a:br>
              <a:rPr lang="en-US" sz="1800">
                <a:solidFill>
                  <a:schemeClr val="dk1"/>
                </a:solidFill>
                <a:latin typeface="Calibri"/>
                <a:ea typeface="Calibri"/>
                <a:cs typeface="Calibri"/>
                <a:sym typeface="Calibri"/>
              </a:rPr>
            </a:br>
            <a:endParaRPr sz="1800">
              <a:solidFill>
                <a:schemeClr val="dk1"/>
              </a:solidFill>
              <a:latin typeface="Calibri"/>
              <a:ea typeface="Calibri"/>
              <a:cs typeface="Calibri"/>
              <a:sym typeface="Calibri"/>
            </a:endParaRPr>
          </a:p>
          <a:p>
            <a:pPr indent="0" lvl="0" marL="0" marR="0" rtl="0" algn="l">
              <a:spcBef>
                <a:spcPts val="0"/>
              </a:spcBef>
              <a:spcAft>
                <a:spcPts val="0"/>
              </a:spcAft>
              <a:buNone/>
            </a:pPr>
            <a:r>
              <a:rPr lang="en-US" sz="1800">
                <a:solidFill>
                  <a:schemeClr val="dk1"/>
                </a:solidFill>
                <a:latin typeface="Calibri"/>
                <a:ea typeface="Calibri"/>
                <a:cs typeface="Calibri"/>
                <a:sym typeface="Calibri"/>
              </a:rPr>
              <a:t>Will Duffy:  Bristol Community College			         Danielle Licitra:  Bristol Community College</a:t>
            </a:r>
            <a:br>
              <a:rPr lang="en-US" sz="1800">
                <a:solidFill>
                  <a:schemeClr val="dk1"/>
                </a:solidFill>
                <a:latin typeface="Calibri"/>
                <a:ea typeface="Calibri"/>
                <a:cs typeface="Calibri"/>
                <a:sym typeface="Calibri"/>
              </a:rPr>
            </a:br>
            <a:endParaRPr sz="1800">
              <a:solidFill>
                <a:schemeClr val="dk1"/>
              </a:solidFill>
              <a:latin typeface="Calibri"/>
              <a:ea typeface="Calibri"/>
              <a:cs typeface="Calibri"/>
              <a:sym typeface="Calibri"/>
            </a:endParaRPr>
          </a:p>
          <a:p>
            <a:pPr indent="0" lvl="0" marL="0" marR="0" rtl="0" algn="l">
              <a:spcBef>
                <a:spcPts val="0"/>
              </a:spcBef>
              <a:spcAft>
                <a:spcPts val="0"/>
              </a:spcAft>
              <a:buNone/>
            </a:pPr>
            <a:r>
              <a:rPr lang="en-US" sz="1800">
                <a:solidFill>
                  <a:schemeClr val="dk1"/>
                </a:solidFill>
                <a:latin typeface="Calibri"/>
                <a:ea typeface="Calibri"/>
                <a:cs typeface="Calibri"/>
                <a:sym typeface="Calibri"/>
              </a:rPr>
              <a:t>R. Arlene Vallie: Bunker Hill Community College		Will Cribby:  Bunker Hill Community College</a:t>
            </a:r>
            <a:endParaRPr sz="1800">
              <a:solidFill>
                <a:schemeClr val="dk1"/>
              </a:solidFill>
              <a:latin typeface="Calibri"/>
              <a:ea typeface="Calibri"/>
              <a:cs typeface="Calibri"/>
              <a:sym typeface="Calibri"/>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a:p>
            <a:pPr indent="0" lvl="0" marL="0" marR="0" rtl="0" algn="l">
              <a:spcBef>
                <a:spcPts val="0"/>
              </a:spcBef>
              <a:spcAft>
                <a:spcPts val="0"/>
              </a:spcAft>
              <a:buNone/>
            </a:pPr>
            <a:r>
              <a:rPr lang="en-US" sz="1800">
                <a:solidFill>
                  <a:schemeClr val="dk1"/>
                </a:solidFill>
                <a:latin typeface="Calibri"/>
                <a:ea typeface="Calibri"/>
                <a:cs typeface="Calibri"/>
                <a:sym typeface="Calibri"/>
              </a:rPr>
              <a:t>Robert Awkward: Department of Higher Education</a:t>
            </a:r>
            <a:endParaRPr sz="1800">
              <a:solidFill>
                <a:schemeClr val="dk1"/>
              </a:solidFill>
              <a:latin typeface="Calibri"/>
              <a:ea typeface="Calibri"/>
              <a:cs typeface="Calibri"/>
              <a:sym typeface="Calibri"/>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4" name="Shape 94"/>
        <p:cNvGrpSpPr/>
        <p:nvPr/>
      </p:nvGrpSpPr>
      <p:grpSpPr>
        <a:xfrm>
          <a:off x="0" y="0"/>
          <a:ext cx="0" cy="0"/>
          <a:chOff x="0" y="0"/>
          <a:chExt cx="0" cy="0"/>
        </a:xfrm>
      </p:grpSpPr>
      <p:sp>
        <p:nvSpPr>
          <p:cNvPr id="95" name="Google Shape;95;p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alibri"/>
              <a:buNone/>
            </a:pPr>
            <a:r>
              <a:rPr lang="en-US"/>
              <a:t>“The Idea”</a:t>
            </a:r>
            <a:endParaRPr/>
          </a:p>
        </p:txBody>
      </p:sp>
      <p:sp>
        <p:nvSpPr>
          <p:cNvPr id="96" name="Google Shape;96;p2"/>
          <p:cNvSpPr txBox="1"/>
          <p:nvPr/>
        </p:nvSpPr>
        <p:spPr>
          <a:xfrm>
            <a:off x="628650" y="2474976"/>
            <a:ext cx="10725300" cy="27705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a:p>
            <a:pPr indent="-336550" lvl="0" marL="285750" marR="0" rtl="0" algn="l">
              <a:spcBef>
                <a:spcPts val="0"/>
              </a:spcBef>
              <a:spcAft>
                <a:spcPts val="0"/>
              </a:spcAft>
              <a:buClr>
                <a:schemeClr val="dk1"/>
              </a:buClr>
              <a:buSzPts val="2600"/>
              <a:buFont typeface="Calibri"/>
              <a:buChar char="•"/>
            </a:pPr>
            <a:r>
              <a:rPr lang="en-US" sz="2600">
                <a:solidFill>
                  <a:schemeClr val="dk1"/>
                </a:solidFill>
                <a:latin typeface="Calibri"/>
                <a:ea typeface="Calibri"/>
                <a:cs typeface="Calibri"/>
                <a:sym typeface="Calibri"/>
              </a:rPr>
              <a:t>Building A Culture of Evidence through Assessment</a:t>
            </a:r>
            <a:endParaRPr sz="2600">
              <a:solidFill>
                <a:srgbClr val="FF0000"/>
              </a:solidFill>
              <a:latin typeface="Calibri"/>
              <a:ea typeface="Calibri"/>
              <a:cs typeface="Calibri"/>
              <a:sym typeface="Calibri"/>
            </a:endParaRPr>
          </a:p>
          <a:p>
            <a:pPr indent="-336550" lvl="0" marL="285750" marR="0" rtl="0" algn="l">
              <a:spcBef>
                <a:spcPts val="0"/>
              </a:spcBef>
              <a:spcAft>
                <a:spcPts val="0"/>
              </a:spcAft>
              <a:buClr>
                <a:schemeClr val="dk1"/>
              </a:buClr>
              <a:buSzPts val="2600"/>
              <a:buFont typeface="Calibri"/>
              <a:buChar char="•"/>
            </a:pPr>
            <a:r>
              <a:rPr lang="en-US" sz="2600">
                <a:solidFill>
                  <a:schemeClr val="dk1"/>
                </a:solidFill>
                <a:latin typeface="Calibri"/>
                <a:ea typeface="Calibri"/>
                <a:cs typeface="Calibri"/>
                <a:sym typeface="Calibri"/>
              </a:rPr>
              <a:t>Workshops developed to develop knowledge, skill &amp; application of Assessment methods</a:t>
            </a:r>
            <a:endParaRPr sz="2600">
              <a:solidFill>
                <a:schemeClr val="dk1"/>
              </a:solidFill>
              <a:latin typeface="Calibri"/>
              <a:ea typeface="Calibri"/>
              <a:cs typeface="Calibri"/>
              <a:sym typeface="Calibri"/>
            </a:endParaRPr>
          </a:p>
          <a:p>
            <a:pPr indent="-336550" lvl="0" marL="285750" marR="0" rtl="0" algn="l">
              <a:spcBef>
                <a:spcPts val="0"/>
              </a:spcBef>
              <a:spcAft>
                <a:spcPts val="0"/>
              </a:spcAft>
              <a:buClr>
                <a:schemeClr val="dk1"/>
              </a:buClr>
              <a:buSzPts val="2600"/>
              <a:buFont typeface="Calibri"/>
              <a:buChar char="•"/>
            </a:pPr>
            <a:r>
              <a:rPr lang="en-US" sz="2600">
                <a:solidFill>
                  <a:schemeClr val="dk1"/>
                </a:solidFill>
                <a:latin typeface="Calibri"/>
                <a:ea typeface="Calibri"/>
                <a:cs typeface="Calibri"/>
                <a:sym typeface="Calibri"/>
              </a:rPr>
              <a:t>Incentives</a:t>
            </a:r>
            <a:endParaRPr sz="2600">
              <a:solidFill>
                <a:schemeClr val="dk1"/>
              </a:solidFill>
              <a:latin typeface="Calibri"/>
              <a:ea typeface="Calibri"/>
              <a:cs typeface="Calibri"/>
              <a:sym typeface="Calibri"/>
            </a:endParaRPr>
          </a:p>
          <a:p>
            <a:pPr indent="-336550" lvl="0" marL="285750" marR="0" rtl="0" algn="l">
              <a:spcBef>
                <a:spcPts val="0"/>
              </a:spcBef>
              <a:spcAft>
                <a:spcPts val="0"/>
              </a:spcAft>
              <a:buClr>
                <a:schemeClr val="dk1"/>
              </a:buClr>
              <a:buSzPts val="2600"/>
              <a:buFont typeface="Calibri"/>
              <a:buChar char="•"/>
            </a:pPr>
            <a:r>
              <a:rPr lang="en-US" sz="2600">
                <a:solidFill>
                  <a:schemeClr val="dk1"/>
                </a:solidFill>
                <a:latin typeface="Calibri"/>
                <a:ea typeface="Calibri"/>
                <a:cs typeface="Calibri"/>
                <a:sym typeface="Calibri"/>
              </a:rPr>
              <a:t>Graduates become facilitators</a:t>
            </a:r>
            <a:endParaRPr sz="2600">
              <a:solidFill>
                <a:schemeClr val="dk1"/>
              </a:solidFill>
              <a:latin typeface="Calibri"/>
              <a:ea typeface="Calibri"/>
              <a:cs typeface="Calibri"/>
              <a:sym typeface="Calibri"/>
            </a:endParaRPr>
          </a:p>
          <a:p>
            <a:pPr indent="-336550" lvl="0" marL="285750" marR="0" rtl="0" algn="l">
              <a:spcBef>
                <a:spcPts val="0"/>
              </a:spcBef>
              <a:spcAft>
                <a:spcPts val="0"/>
              </a:spcAft>
              <a:buClr>
                <a:schemeClr val="dk1"/>
              </a:buClr>
              <a:buSzPts val="2600"/>
              <a:buFont typeface="Calibri"/>
              <a:buChar char="•"/>
            </a:pPr>
            <a:r>
              <a:rPr lang="en-US" sz="2600">
                <a:solidFill>
                  <a:schemeClr val="dk1"/>
                </a:solidFill>
                <a:latin typeface="Calibri"/>
                <a:ea typeface="Calibri"/>
                <a:cs typeface="Calibri"/>
                <a:sym typeface="Calibri"/>
              </a:rPr>
              <a:t>Benefits &amp; Bridges</a:t>
            </a:r>
            <a:endParaRPr sz="2600">
              <a:solidFill>
                <a:schemeClr val="dk1"/>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0" name="Shape 100"/>
        <p:cNvGrpSpPr/>
        <p:nvPr/>
      </p:nvGrpSpPr>
      <p:grpSpPr>
        <a:xfrm>
          <a:off x="0" y="0"/>
          <a:ext cx="0" cy="0"/>
          <a:chOff x="0" y="0"/>
          <a:chExt cx="0" cy="0"/>
        </a:xfrm>
      </p:grpSpPr>
      <p:sp>
        <p:nvSpPr>
          <p:cNvPr id="101" name="Google Shape;101;p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alibri"/>
              <a:buNone/>
            </a:pPr>
            <a:r>
              <a:rPr lang="en-US"/>
              <a:t>“The Purpose”</a:t>
            </a:r>
            <a:endParaRPr/>
          </a:p>
        </p:txBody>
      </p:sp>
      <p:sp>
        <p:nvSpPr>
          <p:cNvPr id="102" name="Google Shape;102;p4"/>
          <p:cNvSpPr txBox="1"/>
          <p:nvPr/>
        </p:nvSpPr>
        <p:spPr>
          <a:xfrm>
            <a:off x="1531400" y="2363675"/>
            <a:ext cx="7848900" cy="2262600"/>
          </a:xfrm>
          <a:prstGeom prst="rect">
            <a:avLst/>
          </a:prstGeom>
          <a:noFill/>
          <a:ln>
            <a:noFill/>
          </a:ln>
        </p:spPr>
        <p:txBody>
          <a:bodyPr anchorCtr="0" anchor="t" bIns="91425" lIns="91425" spcFirstLastPara="1" rIns="91425" wrap="square" tIns="91425">
            <a:spAutoFit/>
          </a:bodyPr>
          <a:lstStyle/>
          <a:p>
            <a:pPr indent="-342900" lvl="0" marL="285750" rtl="0" algn="l">
              <a:spcBef>
                <a:spcPts val="0"/>
              </a:spcBef>
              <a:spcAft>
                <a:spcPts val="0"/>
              </a:spcAft>
              <a:buClr>
                <a:schemeClr val="dk1"/>
              </a:buClr>
              <a:buSzPts val="2700"/>
              <a:buFont typeface="Calibri"/>
              <a:buChar char="•"/>
            </a:pPr>
            <a:r>
              <a:rPr lang="en-US" sz="2700">
                <a:solidFill>
                  <a:schemeClr val="dk1"/>
                </a:solidFill>
                <a:latin typeface="Calibri"/>
                <a:ea typeface="Calibri"/>
                <a:cs typeface="Calibri"/>
                <a:sym typeface="Calibri"/>
              </a:rPr>
              <a:t>Addressing NECHE Feedback </a:t>
            </a:r>
            <a:endParaRPr sz="2700">
              <a:solidFill>
                <a:schemeClr val="dk1"/>
              </a:solidFill>
              <a:latin typeface="Calibri"/>
              <a:ea typeface="Calibri"/>
              <a:cs typeface="Calibri"/>
              <a:sym typeface="Calibri"/>
            </a:endParaRPr>
          </a:p>
          <a:p>
            <a:pPr indent="-342900" lvl="0" marL="285750" rtl="0" algn="l">
              <a:spcBef>
                <a:spcPts val="0"/>
              </a:spcBef>
              <a:spcAft>
                <a:spcPts val="0"/>
              </a:spcAft>
              <a:buClr>
                <a:schemeClr val="dk1"/>
              </a:buClr>
              <a:buSzPts val="2700"/>
              <a:buFont typeface="Calibri"/>
              <a:buChar char="•"/>
            </a:pPr>
            <a:r>
              <a:rPr lang="en-US" sz="2700">
                <a:solidFill>
                  <a:schemeClr val="dk1"/>
                </a:solidFill>
                <a:latin typeface="Calibri"/>
                <a:ea typeface="Calibri"/>
                <a:cs typeface="Calibri"/>
                <a:sym typeface="Calibri"/>
              </a:rPr>
              <a:t>Creating a model for 2-year institutions </a:t>
            </a:r>
            <a:endParaRPr sz="2700">
              <a:solidFill>
                <a:schemeClr val="dk1"/>
              </a:solidFill>
              <a:latin typeface="Calibri"/>
              <a:ea typeface="Calibri"/>
              <a:cs typeface="Calibri"/>
              <a:sym typeface="Calibri"/>
            </a:endParaRPr>
          </a:p>
          <a:p>
            <a:pPr indent="-342900" lvl="0" marL="285750" rtl="0" algn="l">
              <a:spcBef>
                <a:spcPts val="0"/>
              </a:spcBef>
              <a:spcAft>
                <a:spcPts val="0"/>
              </a:spcAft>
              <a:buClr>
                <a:schemeClr val="dk1"/>
              </a:buClr>
              <a:buSzPts val="2700"/>
              <a:buFont typeface="Calibri"/>
              <a:buChar char="•"/>
            </a:pPr>
            <a:r>
              <a:rPr lang="en-US" sz="2700">
                <a:solidFill>
                  <a:schemeClr val="dk1"/>
                </a:solidFill>
                <a:latin typeface="Calibri"/>
                <a:ea typeface="Calibri"/>
                <a:cs typeface="Calibri"/>
                <a:sym typeface="Calibri"/>
              </a:rPr>
              <a:t>Cohort means Collaboration </a:t>
            </a:r>
            <a:endParaRPr sz="2700">
              <a:solidFill>
                <a:schemeClr val="dk1"/>
              </a:solidFill>
              <a:latin typeface="Calibri"/>
              <a:ea typeface="Calibri"/>
              <a:cs typeface="Calibri"/>
              <a:sym typeface="Calibri"/>
            </a:endParaRPr>
          </a:p>
          <a:p>
            <a:pPr indent="-342900" lvl="0" marL="285750" rtl="0" algn="l">
              <a:spcBef>
                <a:spcPts val="0"/>
              </a:spcBef>
              <a:spcAft>
                <a:spcPts val="0"/>
              </a:spcAft>
              <a:buClr>
                <a:schemeClr val="dk1"/>
              </a:buClr>
              <a:buSzPts val="2700"/>
              <a:buFont typeface="Calibri"/>
              <a:buChar char="•"/>
            </a:pPr>
            <a:r>
              <a:rPr lang="en-US" sz="2700">
                <a:solidFill>
                  <a:schemeClr val="dk1"/>
                </a:solidFill>
                <a:latin typeface="Calibri"/>
                <a:ea typeface="Calibri"/>
                <a:cs typeface="Calibri"/>
                <a:sym typeface="Calibri"/>
              </a:rPr>
              <a:t>Year-Long </a:t>
            </a:r>
            <a:r>
              <a:rPr lang="en-US" sz="2700">
                <a:solidFill>
                  <a:schemeClr val="dk1"/>
                </a:solidFill>
                <a:latin typeface="Calibri"/>
                <a:ea typeface="Calibri"/>
                <a:cs typeface="Calibri"/>
                <a:sym typeface="Calibri"/>
              </a:rPr>
              <a:t>Academy for Iterative Approach </a:t>
            </a:r>
            <a:endParaRPr sz="2700">
              <a:solidFill>
                <a:schemeClr val="dk1"/>
              </a:solidFill>
              <a:latin typeface="Calibri"/>
              <a:ea typeface="Calibri"/>
              <a:cs typeface="Calibri"/>
              <a:sym typeface="Calibri"/>
            </a:endParaRPr>
          </a:p>
          <a:p>
            <a:pPr indent="-342900" lvl="0" marL="285750" rtl="0" algn="l">
              <a:spcBef>
                <a:spcPts val="0"/>
              </a:spcBef>
              <a:spcAft>
                <a:spcPts val="0"/>
              </a:spcAft>
              <a:buClr>
                <a:schemeClr val="dk1"/>
              </a:buClr>
              <a:buSzPts val="2700"/>
              <a:buFont typeface="Calibri"/>
              <a:buChar char="•"/>
            </a:pPr>
            <a:r>
              <a:rPr lang="en-US" sz="2700">
                <a:solidFill>
                  <a:schemeClr val="dk1"/>
                </a:solidFill>
                <a:latin typeface="Calibri"/>
                <a:ea typeface="Calibri"/>
                <a:cs typeface="Calibri"/>
                <a:sym typeface="Calibri"/>
              </a:rPr>
              <a:t>Project-Based to Tie Theory to Practice </a:t>
            </a:r>
            <a:endParaRPr sz="19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6" name="Shape 106"/>
        <p:cNvGrpSpPr/>
        <p:nvPr/>
      </p:nvGrpSpPr>
      <p:grpSpPr>
        <a:xfrm>
          <a:off x="0" y="0"/>
          <a:ext cx="0" cy="0"/>
          <a:chOff x="0" y="0"/>
          <a:chExt cx="0" cy="0"/>
        </a:xfrm>
      </p:grpSpPr>
      <p:sp>
        <p:nvSpPr>
          <p:cNvPr id="107" name="Google Shape;107;p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alibri"/>
              <a:buNone/>
            </a:pPr>
            <a:r>
              <a:rPr lang="en-US"/>
              <a:t>“The Benefit”</a:t>
            </a:r>
            <a:endParaRPr/>
          </a:p>
        </p:txBody>
      </p:sp>
      <p:sp>
        <p:nvSpPr>
          <p:cNvPr id="108" name="Google Shape;108;p3"/>
          <p:cNvSpPr txBox="1"/>
          <p:nvPr/>
        </p:nvSpPr>
        <p:spPr>
          <a:xfrm>
            <a:off x="1981625" y="1848250"/>
            <a:ext cx="7673400" cy="40329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sz="2500">
              <a:solidFill>
                <a:schemeClr val="dk1"/>
              </a:solidFill>
              <a:latin typeface="Calibri"/>
              <a:ea typeface="Calibri"/>
              <a:cs typeface="Calibri"/>
              <a:sym typeface="Calibri"/>
            </a:endParaRPr>
          </a:p>
          <a:p>
            <a:pPr indent="-387350" lvl="0" marL="457200" rtl="0" algn="l">
              <a:spcBef>
                <a:spcPts val="0"/>
              </a:spcBef>
              <a:spcAft>
                <a:spcPts val="0"/>
              </a:spcAft>
              <a:buSzPts val="2500"/>
              <a:buFont typeface="Calibri"/>
              <a:buChar char="●"/>
            </a:pPr>
            <a:r>
              <a:rPr lang="en-US" sz="2500">
                <a:latin typeface="Calibri"/>
                <a:ea typeface="Calibri"/>
                <a:cs typeface="Calibri"/>
                <a:sym typeface="Calibri"/>
              </a:rPr>
              <a:t>Building A Culture of Evidence </a:t>
            </a:r>
            <a:endParaRPr sz="2500">
              <a:latin typeface="Calibri"/>
              <a:ea typeface="Calibri"/>
              <a:cs typeface="Calibri"/>
              <a:sym typeface="Calibri"/>
            </a:endParaRPr>
          </a:p>
          <a:p>
            <a:pPr indent="-387350" lvl="0" marL="457200" rtl="0" algn="l">
              <a:spcBef>
                <a:spcPts val="0"/>
              </a:spcBef>
              <a:spcAft>
                <a:spcPts val="0"/>
              </a:spcAft>
              <a:buSzPts val="2500"/>
              <a:buFont typeface="Calibri"/>
              <a:buChar char="●"/>
            </a:pPr>
            <a:r>
              <a:rPr lang="en-US" sz="2500">
                <a:solidFill>
                  <a:schemeClr val="dk1"/>
                </a:solidFill>
                <a:latin typeface="Calibri"/>
                <a:ea typeface="Calibri"/>
                <a:cs typeface="Calibri"/>
                <a:sym typeface="Calibri"/>
              </a:rPr>
              <a:t>Sustainable &amp; Manageable Training</a:t>
            </a:r>
            <a:endParaRPr sz="2500">
              <a:latin typeface="Calibri"/>
              <a:ea typeface="Calibri"/>
              <a:cs typeface="Calibri"/>
              <a:sym typeface="Calibri"/>
            </a:endParaRPr>
          </a:p>
          <a:p>
            <a:pPr indent="-387350" lvl="0" marL="457200" rtl="0" algn="l">
              <a:spcBef>
                <a:spcPts val="0"/>
              </a:spcBef>
              <a:spcAft>
                <a:spcPts val="0"/>
              </a:spcAft>
              <a:buSzPts val="2500"/>
              <a:buFont typeface="Calibri"/>
              <a:buChar char="●"/>
            </a:pPr>
            <a:r>
              <a:rPr lang="en-US" sz="2500">
                <a:latin typeface="Calibri"/>
                <a:ea typeface="Calibri"/>
                <a:cs typeface="Calibri"/>
                <a:sym typeface="Calibri"/>
              </a:rPr>
              <a:t>Inclusive Representation &amp; Increased engagement</a:t>
            </a:r>
            <a:endParaRPr sz="2500">
              <a:latin typeface="Calibri"/>
              <a:ea typeface="Calibri"/>
              <a:cs typeface="Calibri"/>
              <a:sym typeface="Calibri"/>
            </a:endParaRPr>
          </a:p>
          <a:p>
            <a:pPr indent="-387350" lvl="0" marL="457200" rtl="0" algn="l">
              <a:spcBef>
                <a:spcPts val="0"/>
              </a:spcBef>
              <a:spcAft>
                <a:spcPts val="0"/>
              </a:spcAft>
              <a:buSzPts val="2500"/>
              <a:buFont typeface="Calibri"/>
              <a:buChar char="●"/>
            </a:pPr>
            <a:r>
              <a:rPr lang="en-US" sz="2500">
                <a:latin typeface="Calibri"/>
                <a:ea typeface="Calibri"/>
                <a:cs typeface="Calibri"/>
                <a:sym typeface="Calibri"/>
              </a:rPr>
              <a:t>More effective documentation of work</a:t>
            </a:r>
            <a:endParaRPr sz="2500">
              <a:latin typeface="Calibri"/>
              <a:ea typeface="Calibri"/>
              <a:cs typeface="Calibri"/>
              <a:sym typeface="Calibri"/>
            </a:endParaRPr>
          </a:p>
          <a:p>
            <a:pPr indent="0" lvl="0" marL="0" rtl="0" algn="l">
              <a:spcBef>
                <a:spcPts val="0"/>
              </a:spcBef>
              <a:spcAft>
                <a:spcPts val="0"/>
              </a:spcAft>
              <a:buNone/>
            </a:pPr>
            <a:r>
              <a:t/>
            </a:r>
            <a:endParaRPr sz="2500">
              <a:latin typeface="Calibri"/>
              <a:ea typeface="Calibri"/>
              <a:cs typeface="Calibri"/>
              <a:sym typeface="Calibri"/>
            </a:endParaRPr>
          </a:p>
          <a:p>
            <a:pPr indent="-387350" lvl="0" marL="457200" rtl="0" algn="l">
              <a:spcBef>
                <a:spcPts val="0"/>
              </a:spcBef>
              <a:spcAft>
                <a:spcPts val="0"/>
              </a:spcAft>
              <a:buClr>
                <a:schemeClr val="dk1"/>
              </a:buClr>
              <a:buSzPts val="2500"/>
              <a:buFont typeface="Calibri"/>
              <a:buChar char="●"/>
            </a:pPr>
            <a:r>
              <a:rPr lang="en-US" sz="2500">
                <a:solidFill>
                  <a:schemeClr val="dk1"/>
                </a:solidFill>
                <a:latin typeface="Calibri"/>
                <a:ea typeface="Calibri"/>
                <a:cs typeface="Calibri"/>
                <a:sym typeface="Calibri"/>
              </a:rPr>
              <a:t>Shared Resources</a:t>
            </a:r>
            <a:endParaRPr sz="2500">
              <a:solidFill>
                <a:schemeClr val="dk1"/>
              </a:solidFill>
              <a:latin typeface="Calibri"/>
              <a:ea typeface="Calibri"/>
              <a:cs typeface="Calibri"/>
              <a:sym typeface="Calibri"/>
            </a:endParaRPr>
          </a:p>
          <a:p>
            <a:pPr indent="-387350" lvl="0" marL="457200" rtl="0" algn="l">
              <a:spcBef>
                <a:spcPts val="0"/>
              </a:spcBef>
              <a:spcAft>
                <a:spcPts val="0"/>
              </a:spcAft>
              <a:buClr>
                <a:schemeClr val="dk1"/>
              </a:buClr>
              <a:buSzPts val="2500"/>
              <a:buFont typeface="Calibri"/>
              <a:buChar char="●"/>
            </a:pPr>
            <a:r>
              <a:rPr lang="en-US" sz="2500">
                <a:solidFill>
                  <a:schemeClr val="dk1"/>
                </a:solidFill>
                <a:latin typeface="Calibri"/>
                <a:ea typeface="Calibri"/>
                <a:cs typeface="Calibri"/>
                <a:sym typeface="Calibri"/>
              </a:rPr>
              <a:t>Cross collaboration</a:t>
            </a:r>
            <a:endParaRPr sz="2500">
              <a:solidFill>
                <a:schemeClr val="dk1"/>
              </a:solidFill>
              <a:latin typeface="Calibri"/>
              <a:ea typeface="Calibri"/>
              <a:cs typeface="Calibri"/>
              <a:sym typeface="Calibri"/>
            </a:endParaRPr>
          </a:p>
          <a:p>
            <a:pPr indent="-387350" lvl="0" marL="457200" rtl="0" algn="l">
              <a:spcBef>
                <a:spcPts val="0"/>
              </a:spcBef>
              <a:spcAft>
                <a:spcPts val="0"/>
              </a:spcAft>
              <a:buClr>
                <a:schemeClr val="dk1"/>
              </a:buClr>
              <a:buSzPts val="2500"/>
              <a:buFont typeface="Calibri"/>
              <a:buChar char="●"/>
            </a:pPr>
            <a:r>
              <a:rPr lang="en-US" sz="2500">
                <a:solidFill>
                  <a:schemeClr val="dk1"/>
                </a:solidFill>
                <a:latin typeface="Calibri"/>
                <a:ea typeface="Calibri"/>
                <a:cs typeface="Calibri"/>
                <a:sym typeface="Calibri"/>
              </a:rPr>
              <a:t>Multiple collaboration that extends beyond one institution</a:t>
            </a:r>
            <a:endParaRPr sz="2500">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2022-01-17T18:27:44Z</dcterms:created>
  <dc:creator>Licitra, Danielle</dc:creato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0x010100073AD37E4C1BA04D84B39EDA1B805E4A</vt:lpwstr>
  </property>
</Properties>
</file>